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9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59" r:id="rId10"/>
    <p:sldId id="276" r:id="rId11"/>
    <p:sldId id="261" r:id="rId12"/>
    <p:sldId id="275" r:id="rId13"/>
    <p:sldId id="278" r:id="rId14"/>
    <p:sldId id="262" r:id="rId15"/>
    <p:sldId id="277" r:id="rId16"/>
    <p:sldId id="260" r:id="rId17"/>
    <p:sldId id="280" r:id="rId18"/>
    <p:sldId id="281" r:id="rId19"/>
    <p:sldId id="282" r:id="rId20"/>
    <p:sldId id="279" r:id="rId21"/>
    <p:sldId id="286" r:id="rId22"/>
    <p:sldId id="285" r:id="rId23"/>
    <p:sldId id="295" r:id="rId24"/>
    <p:sldId id="265" r:id="rId25"/>
    <p:sldId id="288" r:id="rId26"/>
    <p:sldId id="289" r:id="rId27"/>
    <p:sldId id="266" r:id="rId28"/>
    <p:sldId id="290" r:id="rId29"/>
    <p:sldId id="291" r:id="rId30"/>
    <p:sldId id="292" r:id="rId31"/>
    <p:sldId id="293" r:id="rId32"/>
    <p:sldId id="294" r:id="rId33"/>
    <p:sldId id="267" r:id="rId34"/>
    <p:sldId id="297" r:id="rId35"/>
    <p:sldId id="298" r:id="rId36"/>
    <p:sldId id="302" r:id="rId37"/>
    <p:sldId id="299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1A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38" autoAdjust="0"/>
  </p:normalViewPr>
  <p:slideViewPr>
    <p:cSldViewPr snapToGrid="0" snapToObjects="1">
      <p:cViewPr varScale="1">
        <p:scale>
          <a:sx n="140" d="100"/>
          <a:sy n="140" d="100"/>
        </p:scale>
        <p:origin x="-18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A35E0-DD57-B841-AF34-7CBAA0EB162F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6DB62-27ED-3E46-8F68-42141372D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5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6DB62-27ED-3E46-8F68-42141372D0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54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Fixed 5’ ends of </a:t>
            </a:r>
            <a:r>
              <a:rPr lang="en-US" dirty="0" err="1" smtClean="0"/>
              <a:t>miRs</a:t>
            </a:r>
            <a:endParaRPr lang="en-US" dirty="0" smtClean="0"/>
          </a:p>
          <a:p>
            <a:r>
              <a:rPr lang="en-US" dirty="0" smtClean="0"/>
              <a:t>Variable</a:t>
            </a:r>
            <a:r>
              <a:rPr lang="en-US" baseline="0" dirty="0" smtClean="0"/>
              <a:t> 3’ ends – trimming, tailing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6DB62-27ED-3E46-8F68-42141372D0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68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using sequencing, but the analysis</a:t>
            </a:r>
            <a:r>
              <a:rPr lang="en-US" baseline="0" dirty="0" smtClean="0"/>
              <a:t> of expression levels is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6DB62-27ED-3E46-8F68-42141372D0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7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7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9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4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7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0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D6637-6464-BB49-8450-013A2DF976B4}" type="datetimeFigureOut">
              <a:rPr lang="en-US" smtClean="0"/>
              <a:pPr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3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Calibri" charset="0"/>
              </a:rPr>
              <a:t>Small RNAs and how to analyze them using sequencing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Jakub </a:t>
            </a:r>
            <a:r>
              <a:rPr lang="en-US" dirty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Orzechowski Westholm</a:t>
            </a:r>
          </a:p>
          <a:p>
            <a:pPr marL="342900" indent="-342900">
              <a:buFontTx/>
              <a:buAutoNum type="arabicParenBoth"/>
              <a:defRPr/>
            </a:pPr>
            <a:r>
              <a:rPr lang="en-US" dirty="0" smtClean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 Long-term </a:t>
            </a:r>
            <a:r>
              <a:rPr lang="en-US" smtClean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bioinformatics support, </a:t>
            </a:r>
            <a:r>
              <a:rPr lang="en-US" dirty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Science For Life Laboratory Stockholm</a:t>
            </a:r>
          </a:p>
          <a:p>
            <a:pPr marL="342900" indent="-342900">
              <a:buFontTx/>
              <a:buAutoNum type="arabicParenBoth"/>
              <a:defRPr/>
            </a:pPr>
            <a:r>
              <a:rPr lang="en-US" dirty="0" smtClean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 Department </a:t>
            </a:r>
            <a:r>
              <a:rPr lang="en-US" dirty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of Biophysics and Biochemistry, Stockholm University</a:t>
            </a:r>
          </a:p>
          <a:p>
            <a:endParaRPr lang="en-US" b="1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repression by microRNAs</a:t>
            </a:r>
            <a:endParaRPr lang="en-US" dirty="0"/>
          </a:p>
        </p:txBody>
      </p:sp>
      <p:pic>
        <p:nvPicPr>
          <p:cNvPr id="4" name="Picture 3" descr="Screen Shot 2014-10-23 at 18.58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624"/>
            <a:ext cx="9144000" cy="384326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9903" y="3463769"/>
            <a:ext cx="1479836" cy="84515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9903" y="1605931"/>
            <a:ext cx="335851" cy="3568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45537" y="5341865"/>
            <a:ext cx="229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(Fabian, NSMB, 2012)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09903" y="1847344"/>
            <a:ext cx="1479836" cy="112310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59432" y="5231501"/>
            <a:ext cx="4019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(This is in animals. microRNAs in plants work differently.)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04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6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How do microRNAs find their targets?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711"/>
            <a:ext cx="8229600" cy="10804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animals, microRNAs find their targets through pairing between the microRNA seed region (nucleotides 2-8) and the target transcript</a:t>
            </a:r>
          </a:p>
        </p:txBody>
      </p:sp>
      <p:pic>
        <p:nvPicPr>
          <p:cNvPr id="4" name="Picture 3" descr="Screen Shot 2014-10-23 at 18.39.5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0" b="1548"/>
          <a:stretch/>
        </p:blipFill>
        <p:spPr>
          <a:xfrm>
            <a:off x="2298677" y="2525889"/>
            <a:ext cx="3956504" cy="172065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418929"/>
            <a:ext cx="8568728" cy="16374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Such short matches are common </a:t>
            </a:r>
            <a:r>
              <a:rPr lang="en-US" dirty="0" smtClean="0">
                <a:sym typeface="Wingdings"/>
              </a:rPr>
              <a:t> a microRNA can have hundreds of targets.</a:t>
            </a:r>
          </a:p>
          <a:p>
            <a:r>
              <a:rPr lang="en-US" dirty="0" smtClean="0">
                <a:sym typeface="Wingdings"/>
              </a:rPr>
              <a:t>It is estimated that over half of all genes are targeted by microRNAs.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423102" y="3600214"/>
            <a:ext cx="260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(Friedman et al. Genome Research, 2009)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4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3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MicroRNA target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5230"/>
            <a:ext cx="8229600" cy="48591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Besides seed pairing, other features are used in the target predictions:</a:t>
            </a:r>
          </a:p>
          <a:p>
            <a:pPr lvl="1"/>
            <a:r>
              <a:rPr lang="en-US" dirty="0" smtClean="0"/>
              <a:t>Conservation (conserved target sites are more likely to be functional)</a:t>
            </a:r>
          </a:p>
          <a:p>
            <a:pPr lvl="1"/>
            <a:r>
              <a:rPr lang="en-US" dirty="0" smtClean="0"/>
              <a:t>mRNA structure (it’s hard for a microRNA to interact with a highly structured target mRNA)</a:t>
            </a:r>
          </a:p>
          <a:p>
            <a:pPr lvl="1"/>
            <a:r>
              <a:rPr lang="en-US" dirty="0" smtClean="0"/>
              <a:t>Sequences around the target site (AU rich sequences around targets?)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Many programs exist for microRNA target prediction (</a:t>
            </a:r>
            <a:r>
              <a:rPr lang="en-US" dirty="0" err="1" smtClean="0"/>
              <a:t>targetScan</a:t>
            </a:r>
            <a:r>
              <a:rPr lang="en-US" dirty="0" smtClean="0"/>
              <a:t>, </a:t>
            </a:r>
            <a:r>
              <a:rPr lang="en-US" dirty="0" err="1" smtClean="0"/>
              <a:t>mirSVR</a:t>
            </a:r>
            <a:r>
              <a:rPr lang="en-US" dirty="0" smtClean="0"/>
              <a:t>, </a:t>
            </a:r>
            <a:r>
              <a:rPr lang="en-US" dirty="0" err="1" smtClean="0"/>
              <a:t>PicTar</a:t>
            </a:r>
            <a:r>
              <a:rPr lang="en-US" dirty="0" smtClean="0"/>
              <a:t>, ..)</a:t>
            </a:r>
          </a:p>
          <a:p>
            <a:endParaRPr lang="en-US" dirty="0"/>
          </a:p>
          <a:p>
            <a:r>
              <a:rPr lang="en-US" dirty="0" smtClean="0"/>
              <a:t>These are not perfect. </a:t>
            </a:r>
            <a:r>
              <a:rPr lang="en-US" dirty="0"/>
              <a:t>T</a:t>
            </a:r>
            <a:r>
              <a:rPr lang="en-US" dirty="0" smtClean="0"/>
              <a:t>arget prediction is hard, and a lot of details about the mechanism are still not known.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6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5"/>
            <a:ext cx="8229600" cy="1143000"/>
          </a:xfrm>
        </p:spPr>
        <p:txBody>
          <a:bodyPr/>
          <a:lstStyle/>
          <a:p>
            <a:r>
              <a:rPr lang="en-US" dirty="0" smtClean="0"/>
              <a:t>MicroRNAs in animal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3247"/>
            <a:ext cx="8229600" cy="488012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There are typically hundreds or thousands microRNAs in animal genomes:</a:t>
            </a:r>
          </a:p>
          <a:p>
            <a:pPr lvl="1"/>
            <a:r>
              <a:rPr lang="en-US" dirty="0"/>
              <a:t>Fly: ~300 microRNA loci</a:t>
            </a:r>
          </a:p>
          <a:p>
            <a:pPr lvl="1"/>
            <a:r>
              <a:rPr lang="en-US" dirty="0"/>
              <a:t>Mouse: ~1200 microRNA </a:t>
            </a:r>
            <a:r>
              <a:rPr lang="en-US" dirty="0" smtClean="0"/>
              <a:t>loci</a:t>
            </a:r>
          </a:p>
          <a:p>
            <a:pPr lvl="1"/>
            <a:r>
              <a:rPr lang="en-US" dirty="0" smtClean="0"/>
              <a:t>Human: ~1900 </a:t>
            </a:r>
            <a:r>
              <a:rPr lang="en-US" dirty="0"/>
              <a:t>microRNA </a:t>
            </a:r>
            <a:r>
              <a:rPr lang="en-US" dirty="0" smtClean="0"/>
              <a:t>loci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single locus can produce multiple microRNA forms (called </a:t>
            </a:r>
            <a:r>
              <a:rPr lang="en-US" dirty="0" err="1" smtClean="0"/>
              <a:t>isomirs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In a given tissue, their expression can range over 6 orders of magnitude (a few to a few million reads)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63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microRNAs regulate many biological processes and are involved in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84" y="1759013"/>
            <a:ext cx="3571945" cy="3711058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Development</a:t>
            </a:r>
          </a:p>
          <a:p>
            <a:r>
              <a:rPr lang="en-US" sz="2800" dirty="0" smtClean="0"/>
              <a:t>Stress response</a:t>
            </a:r>
          </a:p>
          <a:p>
            <a:r>
              <a:rPr lang="en-US" sz="2800" dirty="0" smtClean="0"/>
              <a:t>Cancer</a:t>
            </a:r>
          </a:p>
          <a:p>
            <a:r>
              <a:rPr lang="en-US" sz="2800" dirty="0" smtClean="0"/>
              <a:t>Cardiovascular disease</a:t>
            </a:r>
          </a:p>
          <a:p>
            <a:r>
              <a:rPr lang="en-US" sz="2800" dirty="0" smtClean="0"/>
              <a:t>Inflammatory disease</a:t>
            </a:r>
          </a:p>
          <a:p>
            <a:r>
              <a:rPr lang="en-US" sz="2800" dirty="0" smtClean="0"/>
              <a:t>Autoimmune disease</a:t>
            </a:r>
          </a:p>
        </p:txBody>
      </p:sp>
      <p:pic>
        <p:nvPicPr>
          <p:cNvPr id="4" name="Picture 3" descr="Screen Shot 2017-03-13 at 10.4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59" y="1459656"/>
            <a:ext cx="5523356" cy="31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1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058" y="2142973"/>
            <a:ext cx="7151867" cy="1635683"/>
          </a:xfrm>
        </p:spPr>
        <p:txBody>
          <a:bodyPr>
            <a:noAutofit/>
          </a:bodyPr>
          <a:lstStyle/>
          <a:p>
            <a:r>
              <a:rPr lang="en-US" sz="6000" dirty="0" smtClean="0"/>
              <a:t>2. Small RNA sequencing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8645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2"/>
            <a:ext cx="8229600" cy="8734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7568"/>
            <a:ext cx="8229600" cy="53924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Small RNA sequencing is similar to </a:t>
            </a:r>
            <a:r>
              <a:rPr lang="en-US" smtClean="0"/>
              <a:t>mRNA sequencing, </a:t>
            </a:r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There is no poly-A selection. Instead</a:t>
            </a:r>
            <a:r>
              <a:rPr lang="en-US" dirty="0"/>
              <a:t> </a:t>
            </a:r>
            <a:r>
              <a:rPr lang="en-US" dirty="0" smtClean="0"/>
              <a:t>RNA fragments are size selected (typically less than 35 nucleotides, to avoid contamination by ribosomal RNA).</a:t>
            </a:r>
          </a:p>
          <a:p>
            <a:pPr lvl="1"/>
            <a:r>
              <a:rPr lang="en-US" dirty="0" smtClean="0"/>
              <a:t>Low complexity libraries </a:t>
            </a:r>
            <a:r>
              <a:rPr lang="en-US" dirty="0" smtClean="0">
                <a:sym typeface="Wingdings"/>
              </a:rPr>
              <a:t> more sequencing problems</a:t>
            </a:r>
          </a:p>
          <a:p>
            <a:pPr lvl="1"/>
            <a:r>
              <a:rPr lang="en-US" dirty="0" err="1" smtClean="0">
                <a:sym typeface="Wingdings"/>
              </a:rPr>
              <a:t>FastQC</a:t>
            </a:r>
            <a:r>
              <a:rPr lang="en-US" dirty="0" smtClean="0">
                <a:sym typeface="Wingdings"/>
              </a:rPr>
              <a:t> results will look strange:</a:t>
            </a:r>
          </a:p>
          <a:p>
            <a:pPr lvl="2"/>
            <a:r>
              <a:rPr lang="en-US" dirty="0" smtClean="0">
                <a:sym typeface="Wingdings"/>
              </a:rPr>
              <a:t>Length</a:t>
            </a:r>
          </a:p>
          <a:p>
            <a:pPr lvl="2"/>
            <a:r>
              <a:rPr lang="en-US" dirty="0" smtClean="0">
                <a:sym typeface="Wingdings"/>
              </a:rPr>
              <a:t>Nucleotide content</a:t>
            </a:r>
          </a:p>
          <a:p>
            <a:pPr lvl="2"/>
            <a:r>
              <a:rPr lang="en-US" dirty="0" smtClean="0">
                <a:sym typeface="Wingdings"/>
              </a:rPr>
              <a:t>Sequence duplication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2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Pre-processing of small RNA data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2254"/>
            <a:ext cx="8229600" cy="293625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Since we are sequencing short RNA fragments, adaptor sequences end up in the reads too.</a:t>
            </a:r>
          </a:p>
          <a:p>
            <a:r>
              <a:rPr lang="en-US" dirty="0" smtClean="0"/>
              <a:t>Many programs available to remove adaptor sequences (</a:t>
            </a:r>
            <a:r>
              <a:rPr lang="en-US" dirty="0" err="1" smtClean="0"/>
              <a:t>cutadapt</a:t>
            </a:r>
            <a:r>
              <a:rPr lang="en-US" dirty="0" smtClean="0"/>
              <a:t>, </a:t>
            </a:r>
            <a:r>
              <a:rPr lang="en-US" dirty="0" err="1" smtClean="0"/>
              <a:t>fastx_clipper</a:t>
            </a:r>
            <a:r>
              <a:rPr lang="en-US" dirty="0" smtClean="0"/>
              <a:t>, </a:t>
            </a:r>
            <a:r>
              <a:rPr lang="en-US" dirty="0" err="1" smtClean="0"/>
              <a:t>Btrim</a:t>
            </a:r>
            <a:r>
              <a:rPr lang="en-US" dirty="0" smtClean="0"/>
              <a:t>..)</a:t>
            </a:r>
            <a:endParaRPr lang="en-US" dirty="0"/>
          </a:p>
          <a:p>
            <a:r>
              <a:rPr lang="en-US" dirty="0" smtClean="0"/>
              <a:t>We only want to keep the reads that had adaptors in them.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3299" y="4198508"/>
            <a:ext cx="605576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ourier New"/>
                <a:cs typeface="Courier New"/>
              </a:rPr>
              <a:t>GTTTCTGCATTT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TCGTATGCCGTCTTCTGCTTGAA</a:t>
            </a:r>
          </a:p>
          <a:p>
            <a:r>
              <a:rPr lang="en-US" u="sng" dirty="0" smtClean="0">
                <a:latin typeface="Courier New"/>
                <a:cs typeface="Courier New"/>
              </a:rPr>
              <a:t>GTGGGTAGAACTTTGATTAAT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TCGTATGCCGTCTT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u="sng" dirty="0" smtClean="0">
                <a:latin typeface="Courier New"/>
                <a:cs typeface="Courier New"/>
              </a:rPr>
              <a:t>GTTTGTAAATTCTGA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TCGTATGCCGTCTTCTGCTT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u="sng" dirty="0">
                <a:latin typeface="Courier New"/>
                <a:cs typeface="Courier New"/>
              </a:rPr>
              <a:t>GAATATATATAGATATATACATACATACTTATCGT</a:t>
            </a:r>
          </a:p>
          <a:p>
            <a:r>
              <a:rPr lang="en-US" u="sng" dirty="0" smtClean="0">
                <a:latin typeface="Courier New"/>
                <a:cs typeface="Courier New"/>
              </a:rPr>
              <a:t>GCTGACTTAGCTTGAAGCATAAATGG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TCGTATGCC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u="sng" dirty="0">
                <a:latin typeface="Courier New"/>
                <a:cs typeface="Courier New"/>
              </a:rPr>
              <a:t>GACGATCTAGACGGTTTTCGCAGAATTCTGTTTAT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531111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missing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6517560" y="5237638"/>
            <a:ext cx="797640" cy="25814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517560" y="5495778"/>
            <a:ext cx="797640" cy="28766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84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1044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648" y="821409"/>
            <a:ext cx="8229600" cy="527018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microRNAs are expected to be 20-25 nt.</a:t>
            </a:r>
          </a:p>
          <a:p>
            <a:pPr lvl="1"/>
            <a:r>
              <a:rPr lang="en-US" sz="2400" dirty="0" smtClean="0"/>
              <a:t>Short reads are probably not microRNAs, and are hard to map uniquely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Long reads are probably not microRNAs</a:t>
            </a:r>
            <a:endParaRPr lang="en-US" sz="24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5"/>
            <a:ext cx="8229600" cy="81697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Pre-processing of small RNA data II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7253" y="2212700"/>
            <a:ext cx="6055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Courier New"/>
                <a:cs typeface="Courier New"/>
              </a:rPr>
              <a:t>GTTTCTGCATTT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TCGTATGCCGTCTTCTGCTTGAA</a:t>
            </a:r>
          </a:p>
          <a:p>
            <a:r>
              <a:rPr lang="en-US" u="sng" dirty="0" smtClean="0">
                <a:latin typeface="Courier New"/>
                <a:cs typeface="Courier New"/>
              </a:rPr>
              <a:t>GTGGGTAGAACTTTGATTAAT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TCGTATGCCGTCTT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u="sng" dirty="0" smtClean="0">
                <a:latin typeface="Courier New"/>
                <a:cs typeface="Courier New"/>
              </a:rPr>
              <a:t>GTTTGTAAATTCTGA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TCGTATGCCGTCTTCTGCTT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u="sng" dirty="0" smtClean="0">
                <a:latin typeface="Courier New"/>
                <a:cs typeface="Courier New"/>
              </a:rPr>
              <a:t>GCTGACTTAGCTTGAAGCATAAATGG</a:t>
            </a:r>
            <a:r>
              <a:rPr lang="en-US" b="1" dirty="0" smtClean="0">
                <a:solidFill>
                  <a:srgbClr val="FF0000"/>
                </a:solidFill>
                <a:latin typeface="Courier New"/>
                <a:cs typeface="Courier New"/>
              </a:rPr>
              <a:t>TCGTATGCC</a:t>
            </a:r>
            <a:endParaRPr lang="en-US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78165" y="2466497"/>
            <a:ext cx="122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short</a:t>
            </a:r>
            <a:endParaRPr lang="en-US" dirty="0"/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 flipV="1">
            <a:off x="6580525" y="2393023"/>
            <a:ext cx="797640" cy="25814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580525" y="2651163"/>
            <a:ext cx="797640" cy="28766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4-10-24 at 9.28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r="4386" b="59"/>
          <a:stretch/>
        </p:blipFill>
        <p:spPr>
          <a:xfrm>
            <a:off x="2504084" y="3993380"/>
            <a:ext cx="3724438" cy="28646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54337" y="3807316"/>
            <a:ext cx="713678" cy="3883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70658" y="6488668"/>
            <a:ext cx="367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(Lau et al. Genome Research,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2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4-10-24 at 14.51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65" y="718285"/>
            <a:ext cx="4325661" cy="5319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28"/>
            <a:ext cx="8229600" cy="73300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Pre-processing of small RNA data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524" y="1201978"/>
            <a:ext cx="2958191" cy="2086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Another useful QC step is to check which loci the reads map to:</a:t>
            </a: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4641002" y="788829"/>
            <a:ext cx="713678" cy="3883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31346" y="5654815"/>
            <a:ext cx="2233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(Ling, </a:t>
            </a:r>
            <a:r>
              <a:rPr lang="en-US" sz="1400" dirty="0" smtClean="0"/>
              <a:t>BMC Genomics, 2011)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350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Small RNAs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6570"/>
            <a:ext cx="8229600" cy="42943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Small RNAs are species of short non-coding RNAs, typically &lt;100 nucleotides</a:t>
            </a:r>
          </a:p>
          <a:p>
            <a:pPr lvl="1"/>
            <a:r>
              <a:rPr lang="en-US" u="sng" dirty="0"/>
              <a:t>m</a:t>
            </a:r>
            <a:r>
              <a:rPr lang="en-US" u="sng" dirty="0" smtClean="0"/>
              <a:t>icro RNAs</a:t>
            </a:r>
            <a:r>
              <a:rPr lang="en-US" dirty="0" smtClean="0"/>
              <a:t> (</a:t>
            </a:r>
            <a:r>
              <a:rPr lang="en-US" dirty="0" err="1" smtClean="0"/>
              <a:t>miRNAs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hort interfering RNAs (</a:t>
            </a:r>
            <a:r>
              <a:rPr lang="en-US" dirty="0" err="1" smtClean="0"/>
              <a:t>siRNAs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piwi</a:t>
            </a:r>
            <a:r>
              <a:rPr lang="en-US" dirty="0" smtClean="0"/>
              <a:t> associated RNAs (</a:t>
            </a:r>
            <a:r>
              <a:rPr lang="en-US" dirty="0" err="1" smtClean="0"/>
              <a:t>piRNAs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clustered </a:t>
            </a:r>
            <a:r>
              <a:rPr lang="en-US" dirty="0"/>
              <a:t>regularly interspaced short palindromic </a:t>
            </a:r>
            <a:r>
              <a:rPr lang="en-US" dirty="0" smtClean="0"/>
              <a:t>repeats (CRISPRs)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irtrons</a:t>
            </a:r>
            <a:r>
              <a:rPr lang="en-US" dirty="0" smtClean="0"/>
              <a:t>, </a:t>
            </a:r>
            <a:r>
              <a:rPr lang="en-US" dirty="0" err="1" smtClean="0"/>
              <a:t>cis-natRNAs</a:t>
            </a:r>
            <a:r>
              <a:rPr lang="en-US" dirty="0" smtClean="0"/>
              <a:t>, TSS-</a:t>
            </a:r>
            <a:r>
              <a:rPr lang="en-US" dirty="0" err="1" smtClean="0"/>
              <a:t>miRNAs</a:t>
            </a:r>
            <a:r>
              <a:rPr lang="en-US" dirty="0" smtClean="0"/>
              <a:t>, enhancer RNAs and other strange things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5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of reads mapping to a microRNA locus</a:t>
            </a:r>
            <a:endParaRPr lang="en-US" dirty="0"/>
          </a:p>
        </p:txBody>
      </p:sp>
      <p:pic>
        <p:nvPicPr>
          <p:cNvPr id="5" name="Picture 4" descr="Screen Shot 2014-10-24 at 9.59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41" y="1596075"/>
            <a:ext cx="7134358" cy="39669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93419" y="5703741"/>
            <a:ext cx="425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Berezikov</a:t>
            </a:r>
            <a:r>
              <a:rPr lang="en-US" dirty="0" smtClean="0"/>
              <a:t> et al. Genome Research, 2011.)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11641" y="2105793"/>
            <a:ext cx="713678" cy="3883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0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6"/>
            <a:ext cx="8229600" cy="89044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Quantifying small RNA expression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93" y="4303472"/>
            <a:ext cx="8962807" cy="195230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1600" dirty="0" smtClean="0"/>
              <a:t>Count all reads mapping to a locus? - The simplest option, usually good for profiling.</a:t>
            </a:r>
          </a:p>
          <a:p>
            <a:pPr marL="514350" indent="-514350">
              <a:buFont typeface="+mj-lt"/>
              <a:buAutoNum type="alphaUcPeriod"/>
            </a:pPr>
            <a:endParaRPr lang="en-US" sz="1000" dirty="0" smtClean="0"/>
          </a:p>
          <a:p>
            <a:pPr marL="514350" indent="-514350">
              <a:buFont typeface="+mj-lt"/>
              <a:buAutoNum type="alphaUcPeriod"/>
            </a:pPr>
            <a:r>
              <a:rPr lang="en-US" sz="1600" dirty="0" smtClean="0"/>
              <a:t>Count reads from each hairpin arm? - Useful if we want to correlate this with expression of target genes, or do more careful profiling.</a:t>
            </a:r>
          </a:p>
          <a:p>
            <a:pPr marL="514350" indent="-514350">
              <a:buFont typeface="+mj-lt"/>
              <a:buAutoNum type="alphaUcPeriod"/>
            </a:pPr>
            <a:endParaRPr lang="en-US" sz="1000" dirty="0" smtClean="0"/>
          </a:p>
          <a:p>
            <a:pPr marL="514350" indent="-514350">
              <a:buFont typeface="+mj-lt"/>
              <a:buAutoNum type="alphaUcPeriod"/>
            </a:pPr>
            <a:r>
              <a:rPr lang="en-US" sz="1600" dirty="0" smtClean="0"/>
              <a:t>Only count reads that exactly match the mature microRNA? - Not a good idea, because we will miss variants</a:t>
            </a:r>
          </a:p>
        </p:txBody>
      </p:sp>
      <p:pic>
        <p:nvPicPr>
          <p:cNvPr id="4" name="Picture 3" descr="Screen Shot 2014-10-24 at 9.59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06" b="3955"/>
          <a:stretch/>
        </p:blipFill>
        <p:spPr>
          <a:xfrm>
            <a:off x="181193" y="892184"/>
            <a:ext cx="8736502" cy="24212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89738" y="3313443"/>
            <a:ext cx="6139730" cy="18181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66155" y="3215304"/>
            <a:ext cx="3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24921" y="3621579"/>
            <a:ext cx="1526841" cy="188567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75194" y="3621579"/>
            <a:ext cx="1526841" cy="188567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61126" y="3516984"/>
            <a:ext cx="3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19451" y="3928300"/>
            <a:ext cx="1700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CGTGTCAGGAGTGCATTTGCA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4954204" y="3928300"/>
            <a:ext cx="1700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TAAATGCACTATCTGGTACGACA</a:t>
            </a:r>
            <a:endParaRPr 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1252326" y="3820992"/>
            <a:ext cx="34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74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Quantifying small RNA expression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6571"/>
            <a:ext cx="8229600" cy="4032002"/>
          </a:xfrm>
        </p:spPr>
        <p:txBody>
          <a:bodyPr/>
          <a:lstStyle/>
          <a:p>
            <a:r>
              <a:rPr lang="en-US" dirty="0" smtClean="0"/>
              <a:t>microRNAs from the same family can be very similar (or identical)</a:t>
            </a:r>
          </a:p>
          <a:p>
            <a:pPr lvl="1"/>
            <a:r>
              <a:rPr lang="en-US" dirty="0" smtClean="0"/>
              <a:t>How treat this:</a:t>
            </a:r>
          </a:p>
          <a:p>
            <a:pPr lvl="2"/>
            <a:r>
              <a:rPr lang="en-US" dirty="0" smtClean="0"/>
              <a:t>Keep in mind that some microRNAs are hard to separate.</a:t>
            </a:r>
          </a:p>
          <a:p>
            <a:pPr lvl="2"/>
            <a:r>
              <a:rPr lang="en-US" dirty="0" smtClean="0"/>
              <a:t>If a read maps to several N loci, count 1/N read at each locus.</a:t>
            </a:r>
          </a:p>
          <a:p>
            <a:pPr lvl="2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4009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4-10-24 at 15.18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5"/>
          <a:stretch/>
        </p:blipFill>
        <p:spPr>
          <a:xfrm>
            <a:off x="2093786" y="4167020"/>
            <a:ext cx="4503600" cy="2586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0694"/>
          </a:xfrm>
        </p:spPr>
        <p:txBody>
          <a:bodyPr/>
          <a:lstStyle/>
          <a:p>
            <a:r>
              <a:rPr lang="en-US" dirty="0" smtClean="0"/>
              <a:t>Error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87" y="896954"/>
            <a:ext cx="9049543" cy="35744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Different chemistries and protocols can have different effects on expression measurements.</a:t>
            </a:r>
          </a:p>
          <a:p>
            <a:pPr lvl="1"/>
            <a:r>
              <a:rPr lang="en-US" dirty="0" smtClean="0"/>
              <a:t>We only get a few different sequences from each microRNA, so any biases can have big effects. (In normal RNA-</a:t>
            </a:r>
            <a:r>
              <a:rPr lang="en-US" dirty="0" err="1" smtClean="0"/>
              <a:t>seq</a:t>
            </a:r>
            <a:r>
              <a:rPr lang="en-US" dirty="0" smtClean="0"/>
              <a:t> each gene generates many different reads, so this is not a big problem)</a:t>
            </a:r>
          </a:p>
          <a:p>
            <a:pPr lvl="1"/>
            <a:r>
              <a:rPr lang="en-US" dirty="0" smtClean="0"/>
              <a:t>Normalization doesn’t fix these problems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it’s hard to compare data from different platforms etc.</a:t>
            </a:r>
          </a:p>
          <a:p>
            <a:pPr lvl="1"/>
            <a:endParaRPr lang="en-US" sz="1400" dirty="0" smtClean="0"/>
          </a:p>
          <a:p>
            <a:r>
              <a:rPr lang="en-US" dirty="0" smtClean="0"/>
              <a:t>The amount of starting material can influence the results: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1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0" y="1973299"/>
            <a:ext cx="9144000" cy="30859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472"/>
            <a:ext cx="9144000" cy="93416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Normalizing small RNA expression levels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96" y="1060120"/>
            <a:ext cx="8923203" cy="734739"/>
          </a:xfrm>
        </p:spPr>
        <p:txBody>
          <a:bodyPr>
            <a:normAutofit/>
          </a:bodyPr>
          <a:lstStyle/>
          <a:p>
            <a:r>
              <a:rPr lang="en-US" sz="1900" dirty="0" smtClean="0"/>
              <a:t>Only a few loci, and huge differences in expression levels </a:t>
            </a:r>
            <a:r>
              <a:rPr lang="en-US" sz="1900" dirty="0" smtClean="0">
                <a:sym typeface="Wingdings"/>
              </a:rPr>
              <a:t> </a:t>
            </a:r>
            <a:r>
              <a:rPr lang="en-US" sz="1900" dirty="0" smtClean="0"/>
              <a:t>a few </a:t>
            </a:r>
            <a:r>
              <a:rPr lang="en-US" sz="1900" dirty="0" err="1" smtClean="0"/>
              <a:t>miRNAs</a:t>
            </a:r>
            <a:r>
              <a:rPr lang="en-US" sz="1900" dirty="0" smtClean="0"/>
              <a:t> </a:t>
            </a:r>
            <a:r>
              <a:rPr lang="en-US" sz="1900" dirty="0"/>
              <a:t>can account for </a:t>
            </a:r>
            <a:r>
              <a:rPr lang="en-US" sz="1900" dirty="0" smtClean="0"/>
              <a:t>the majority of </a:t>
            </a:r>
            <a:r>
              <a:rPr lang="en-US" sz="1900" dirty="0"/>
              <a:t>all </a:t>
            </a:r>
            <a:r>
              <a:rPr lang="en-US" sz="1900" dirty="0" smtClean="0"/>
              <a:t>reads, and skew expression levels of all microRNAs.</a:t>
            </a:r>
            <a:endParaRPr lang="en-US" sz="1900" dirty="0"/>
          </a:p>
        </p:txBody>
      </p:sp>
      <p:sp>
        <p:nvSpPr>
          <p:cNvPr id="9" name="TextBox 8"/>
          <p:cNvSpPr txBox="1"/>
          <p:nvPr/>
        </p:nvSpPr>
        <p:spPr>
          <a:xfrm>
            <a:off x="152837" y="4527821"/>
            <a:ext cx="137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A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52837" y="3705187"/>
            <a:ext cx="1431511" cy="761960"/>
            <a:chOff x="457200" y="3841635"/>
            <a:chExt cx="1431511" cy="761960"/>
          </a:xfrm>
        </p:grpSpPr>
        <p:sp>
          <p:nvSpPr>
            <p:cNvPr id="6" name="Rectangle 5"/>
            <p:cNvSpPr/>
            <p:nvPr/>
          </p:nvSpPr>
          <p:spPr>
            <a:xfrm>
              <a:off x="457200" y="3841635"/>
              <a:ext cx="602822" cy="293896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12422" y="3841635"/>
              <a:ext cx="602822" cy="293896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" y="4234263"/>
              <a:ext cx="676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mir1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2422" y="4234263"/>
              <a:ext cx="676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mir2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97497" y="2212014"/>
            <a:ext cx="2165306" cy="2254355"/>
            <a:chOff x="2416710" y="2316974"/>
            <a:chExt cx="2165306" cy="2254355"/>
          </a:xfrm>
        </p:grpSpPr>
        <p:grpSp>
          <p:nvGrpSpPr>
            <p:cNvPr id="21" name="Group 20"/>
            <p:cNvGrpSpPr/>
            <p:nvPr/>
          </p:nvGrpSpPr>
          <p:grpSpPr>
            <a:xfrm>
              <a:off x="2416710" y="2316974"/>
              <a:ext cx="2113266" cy="1786291"/>
              <a:chOff x="2416710" y="2316974"/>
              <a:chExt cx="2113266" cy="1786291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416710" y="3809369"/>
                <a:ext cx="602822" cy="293896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171932" y="3809369"/>
                <a:ext cx="602822" cy="293896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27154" y="2316974"/>
                <a:ext cx="602822" cy="1786291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416710" y="4201997"/>
              <a:ext cx="2165306" cy="369332"/>
              <a:chOff x="2416710" y="4201997"/>
              <a:chExt cx="2165306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416710" y="4201997"/>
                <a:ext cx="676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mir1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171932" y="4201997"/>
                <a:ext cx="676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mir2</a:t>
                </a:r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905727" y="4201997"/>
                <a:ext cx="676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mir3</a:t>
                </a:r>
                <a:endParaRPr lang="en-US" dirty="0"/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2162899" y="4526702"/>
            <a:ext cx="137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B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4219096" y="2676552"/>
            <a:ext cx="556248" cy="1321753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67552" y="2372758"/>
            <a:ext cx="2185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“True” expression levels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5087730" y="4527821"/>
            <a:ext cx="137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A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087730" y="2963334"/>
            <a:ext cx="602822" cy="1035749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42952" y="2963334"/>
            <a:ext cx="602822" cy="1035750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087730" y="4097815"/>
            <a:ext cx="67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mir1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42952" y="4097815"/>
            <a:ext cx="676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mir2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732390" y="2212014"/>
            <a:ext cx="2165306" cy="2254355"/>
            <a:chOff x="2416710" y="2316974"/>
            <a:chExt cx="2165306" cy="2254355"/>
          </a:xfrm>
        </p:grpSpPr>
        <p:grpSp>
          <p:nvGrpSpPr>
            <p:cNvPr id="34" name="Group 33"/>
            <p:cNvGrpSpPr/>
            <p:nvPr/>
          </p:nvGrpSpPr>
          <p:grpSpPr>
            <a:xfrm>
              <a:off x="2416710" y="2316974"/>
              <a:ext cx="2113266" cy="1786291"/>
              <a:chOff x="2416710" y="2316974"/>
              <a:chExt cx="2113266" cy="1786291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2416710" y="3809369"/>
                <a:ext cx="602822" cy="293896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71932" y="3809369"/>
                <a:ext cx="602822" cy="293896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927154" y="2316974"/>
                <a:ext cx="602822" cy="1786291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416710" y="4201997"/>
              <a:ext cx="2165306" cy="369332"/>
              <a:chOff x="2416710" y="4201997"/>
              <a:chExt cx="2165306" cy="369332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2416710" y="4201997"/>
                <a:ext cx="676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mir1</a:t>
                </a:r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171932" y="4201997"/>
                <a:ext cx="676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mir2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905727" y="4201997"/>
                <a:ext cx="676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mir3</a:t>
                </a:r>
                <a:endParaRPr lang="en-US" dirty="0"/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7097792" y="4526702"/>
            <a:ext cx="137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B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374837" y="2370084"/>
            <a:ext cx="2185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Nr reads sequenced</a:t>
            </a:r>
            <a:endParaRPr lang="en-US" sz="1600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273272" y="5165150"/>
            <a:ext cx="8870728" cy="1692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Since many reads are used to sequence mir3 in condition B, fewer are available for mir1 and mir2. </a:t>
            </a:r>
          </a:p>
          <a:p>
            <a:r>
              <a:rPr lang="en-US" sz="2000" dirty="0" smtClean="0">
                <a:sym typeface="Wingdings"/>
              </a:rPr>
              <a:t>Normalization needs to deal with this situation. Simply s</a:t>
            </a:r>
            <a:r>
              <a:rPr lang="en-US" sz="2000" dirty="0" smtClean="0"/>
              <a:t>caling </a:t>
            </a:r>
            <a:r>
              <a:rPr lang="en-US" sz="2000" dirty="0"/>
              <a:t>read counts </a:t>
            </a:r>
            <a:r>
              <a:rPr lang="en-US" sz="2000" dirty="0" smtClean="0"/>
              <a:t>by the total </a:t>
            </a:r>
            <a:r>
              <a:rPr lang="en-US" sz="2000" dirty="0"/>
              <a:t>number </a:t>
            </a:r>
            <a:r>
              <a:rPr lang="en-US" sz="2000" dirty="0" smtClean="0"/>
              <a:t>mapped reads </a:t>
            </a:r>
            <a:r>
              <a:rPr lang="en-US" sz="2000" dirty="0"/>
              <a:t>will not solve this problem.</a:t>
            </a:r>
          </a:p>
          <a:p>
            <a:r>
              <a:rPr lang="en-US" sz="2000" dirty="0">
                <a:sym typeface="Wingdings"/>
              </a:rPr>
              <a:t>(</a:t>
            </a:r>
            <a:r>
              <a:rPr lang="en-US" sz="2000" dirty="0" smtClean="0">
                <a:sym typeface="Wingdings"/>
              </a:rPr>
              <a:t>Spike-in are always useful for normalization.)</a:t>
            </a:r>
          </a:p>
        </p:txBody>
      </p:sp>
    </p:spTree>
    <p:extLst>
      <p:ext uri="{BB962C8B-B14F-4D97-AF65-F5344CB8AC3E}">
        <p14:creationId xmlns:p14="http://schemas.microsoft.com/office/powerpoint/2010/main" val="153090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1"/>
            <a:ext cx="9144000" cy="7749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Normalizing small RNA expression levels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0122"/>
            <a:ext cx="8229600" cy="495423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Different methods for normalization </a:t>
            </a:r>
          </a:p>
          <a:p>
            <a:pPr lvl="1"/>
            <a:r>
              <a:rPr lang="en-US" sz="2400" dirty="0" smtClean="0"/>
              <a:t>TMM (“trimmed mean of M-values”) normalization (Robinson et al. 2010, Genome Biology, McCormick </a:t>
            </a:r>
            <a:r>
              <a:rPr lang="en-US" sz="2400" dirty="0"/>
              <a:t>et al. </a:t>
            </a:r>
            <a:r>
              <a:rPr lang="en-US" sz="2400" dirty="0" smtClean="0"/>
              <a:t>2011, Silence)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In short, TMM normalization works like this:</a:t>
            </a:r>
          </a:p>
          <a:p>
            <a:pPr lvl="2"/>
            <a:r>
              <a:rPr lang="en-US" sz="2000" dirty="0" smtClean="0"/>
              <a:t>Compute log ratios of all microRNA (“M-values”)</a:t>
            </a:r>
          </a:p>
          <a:p>
            <a:pPr lvl="2"/>
            <a:r>
              <a:rPr lang="en-US" sz="2000" dirty="0" smtClean="0"/>
              <a:t>Remove (“trim”) the highest and the lowest log-ratios, and the highest and lowest expressed microRNAs.</a:t>
            </a:r>
          </a:p>
          <a:p>
            <a:pPr lvl="2"/>
            <a:r>
              <a:rPr lang="en-US" sz="2000" dirty="0" smtClean="0"/>
              <a:t>Use a mean of the remaining log-ratios to compute the scaling factors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800" dirty="0" smtClean="0"/>
              <a:t>The underlying assumption is that most microRNAs have similar expression levels in the different samples, and should have similar expression levels after normalization.</a:t>
            </a:r>
          </a:p>
        </p:txBody>
      </p:sp>
    </p:spTree>
    <p:extLst>
      <p:ext uri="{BB962C8B-B14F-4D97-AF65-F5344CB8AC3E}">
        <p14:creationId xmlns:p14="http://schemas.microsoft.com/office/powerpoint/2010/main" val="91820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1"/>
            <a:ext cx="9144000" cy="77498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Normalizing small RNA expression levels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05" y="787221"/>
            <a:ext cx="8742555" cy="5300615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z="2000" dirty="0" err="1" smtClean="0"/>
              <a:t>Quantile</a:t>
            </a:r>
            <a:r>
              <a:rPr lang="en-US" sz="2000" dirty="0" smtClean="0"/>
              <a:t> normalization (</a:t>
            </a:r>
            <a:r>
              <a:rPr lang="en-US" sz="2000" dirty="0" err="1" smtClean="0"/>
              <a:t>Garmire</a:t>
            </a:r>
            <a:r>
              <a:rPr lang="en-US" sz="2000" dirty="0"/>
              <a:t> </a:t>
            </a:r>
            <a:r>
              <a:rPr lang="en-US" sz="2000" dirty="0" smtClean="0"/>
              <a:t>et al. RNA, 2012)</a:t>
            </a:r>
          </a:p>
          <a:p>
            <a:pPr lvl="2"/>
            <a:r>
              <a:rPr lang="en-US" sz="1600" dirty="0"/>
              <a:t>The underlying assumption is that the overall expression distribution is the </a:t>
            </a:r>
            <a:r>
              <a:rPr lang="en-US" sz="1600" dirty="0" smtClean="0"/>
              <a:t>same </a:t>
            </a:r>
            <a:r>
              <a:rPr lang="en-US" sz="1600" dirty="0"/>
              <a:t>in all samples.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4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Many other methods exist, developed for RNA-</a:t>
            </a:r>
            <a:r>
              <a:rPr lang="en-US" sz="2000" dirty="0" err="1" smtClean="0"/>
              <a:t>seq</a:t>
            </a:r>
            <a:r>
              <a:rPr lang="en-US" sz="2000" dirty="0" smtClean="0"/>
              <a:t> or microarrays.</a:t>
            </a:r>
          </a:p>
          <a:p>
            <a:pPr lvl="1"/>
            <a:r>
              <a:rPr lang="en-US" sz="2000" dirty="0" smtClean="0"/>
              <a:t>No consensus about which method to use </a:t>
            </a:r>
            <a:r>
              <a:rPr lang="en-US" sz="2000" dirty="0" smtClean="0">
                <a:sym typeface="Wingdings"/>
              </a:rPr>
              <a:t> always good to try a few different methods.</a:t>
            </a:r>
            <a:endParaRPr lang="en-US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978551" y="1581129"/>
            <a:ext cx="3342640" cy="3197934"/>
            <a:chOff x="710790" y="1357159"/>
            <a:chExt cx="3342640" cy="3197934"/>
          </a:xfrm>
        </p:grpSpPr>
        <p:pic>
          <p:nvPicPr>
            <p:cNvPr id="4" name="Picture 3" descr="Screen Shot 2014-10-24 at 10.44.1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6" b="410"/>
            <a:stretch/>
          </p:blipFill>
          <p:spPr>
            <a:xfrm>
              <a:off x="710790" y="1601962"/>
              <a:ext cx="3342640" cy="2880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78496" y="1357159"/>
              <a:ext cx="1826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Before normalization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9884" y="4247316"/>
              <a:ext cx="14588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Expression level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448411" y="2636338"/>
              <a:ext cx="8501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Nr loci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57010" y="1581129"/>
            <a:ext cx="3328251" cy="3196884"/>
            <a:chOff x="4667508" y="1357159"/>
            <a:chExt cx="3328251" cy="3196884"/>
          </a:xfrm>
        </p:grpSpPr>
        <p:pic>
          <p:nvPicPr>
            <p:cNvPr id="5" name="Picture 4" descr="Screen Shot 2014-10-24 at 10.45.1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4" b="-1020"/>
            <a:stretch/>
          </p:blipFill>
          <p:spPr>
            <a:xfrm>
              <a:off x="4734399" y="1602043"/>
              <a:ext cx="3261360" cy="2952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35886" y="1357159"/>
              <a:ext cx="1826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After normalization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4396339" y="2636338"/>
              <a:ext cx="8501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Nr loci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87778" y="4242592"/>
              <a:ext cx="14588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Expression level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373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3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Differential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9552"/>
            <a:ext cx="8229600" cy="482828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After the expression levels have been properly normalized, methods for RNA-</a:t>
            </a:r>
            <a:r>
              <a:rPr lang="en-US" dirty="0" err="1" smtClean="0"/>
              <a:t>seq</a:t>
            </a:r>
            <a:r>
              <a:rPr lang="en-US" dirty="0" smtClean="0"/>
              <a:t> differential expression can be used.</a:t>
            </a:r>
          </a:p>
          <a:p>
            <a:pPr lvl="1"/>
            <a:r>
              <a:rPr lang="en-US" dirty="0" smtClean="0"/>
              <a:t>ANOVA, t-tests</a:t>
            </a:r>
          </a:p>
          <a:p>
            <a:pPr lvl="1"/>
            <a:r>
              <a:rPr lang="en-US" dirty="0" err="1" smtClean="0"/>
              <a:t>DeSeq</a:t>
            </a:r>
            <a:r>
              <a:rPr lang="en-US" dirty="0" smtClean="0"/>
              <a:t>, </a:t>
            </a:r>
            <a:r>
              <a:rPr lang="en-US" dirty="0" err="1" smtClean="0"/>
              <a:t>edgeR</a:t>
            </a:r>
            <a:r>
              <a:rPr lang="en-US" dirty="0" smtClean="0"/>
              <a:t>, </a:t>
            </a:r>
            <a:r>
              <a:rPr lang="en-US" dirty="0" err="1" smtClean="0"/>
              <a:t>voom</a:t>
            </a:r>
            <a:r>
              <a:rPr lang="en-US" dirty="0" smtClean="0"/>
              <a:t>, </a:t>
            </a:r>
            <a:r>
              <a:rPr lang="en-US" dirty="0" err="1" smtClean="0"/>
              <a:t>limma</a:t>
            </a:r>
            <a:r>
              <a:rPr lang="en-US" dirty="0" smtClean="0"/>
              <a:t>, etc.. </a:t>
            </a:r>
          </a:p>
          <a:p>
            <a:pPr lvl="1"/>
            <a:r>
              <a:rPr lang="en-US" dirty="0" smtClean="0"/>
              <a:t>No consensus on which method is best.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Keep in mind: Since microRNA quantification is less reliable than normal RNA-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More replicates are needed.</a:t>
            </a:r>
          </a:p>
          <a:p>
            <a:pPr lvl="1"/>
            <a:r>
              <a:rPr lang="en-US" dirty="0" smtClean="0"/>
              <a:t>More validation experiments are required (Northern blots, in-situ hybridization, etc.).</a:t>
            </a:r>
          </a:p>
          <a:p>
            <a:pPr lvl="1"/>
            <a:r>
              <a:rPr lang="en-US" dirty="0" smtClean="0"/>
              <a:t>Use caution when interpreting results!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2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3" y="1943545"/>
            <a:ext cx="7865545" cy="1143000"/>
          </a:xfrm>
        </p:spPr>
        <p:txBody>
          <a:bodyPr>
            <a:noAutofit/>
          </a:bodyPr>
          <a:lstStyle/>
          <a:p>
            <a:r>
              <a:rPr lang="en-US" sz="6000" dirty="0" smtClean="0"/>
              <a:t>3. What can we learn from microRNA expression analysis?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7147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MicroRNA expression profiles classify human </a:t>
            </a:r>
            <a:r>
              <a:rPr lang="en-US" dirty="0" smtClean="0"/>
              <a:t>cancers</a:t>
            </a:r>
            <a:endParaRPr lang="en-US" dirty="0"/>
          </a:p>
        </p:txBody>
      </p:sp>
      <p:pic>
        <p:nvPicPr>
          <p:cNvPr id="4" name="Picture 3" descr="Screen Shot 2014-10-24 at 13.03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84" y="1239201"/>
            <a:ext cx="7004934" cy="4064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5067" y="1307428"/>
            <a:ext cx="713678" cy="3883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96930" y="5728444"/>
            <a:ext cx="254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(Lu et al. Nature 2005)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" y="5224326"/>
            <a:ext cx="809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microRNA expression profiles cluster according to cancer type.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47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18160"/>
            <a:ext cx="8229600" cy="11430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Calibri" charset="0"/>
                <a:ea typeface="ＭＳ Ｐゴシック" charset="0"/>
                <a:cs typeface="ＭＳ Ｐゴシック" charset="0"/>
              </a:rPr>
              <a:t>1. Background on regulatory small RNAs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300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24859"/>
            <a:ext cx="9144000" cy="833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6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microRNA profiles can be used to distinguish cancer subtypes</a:t>
            </a:r>
            <a:endParaRPr lang="en-US" dirty="0"/>
          </a:p>
        </p:txBody>
      </p:sp>
      <p:pic>
        <p:nvPicPr>
          <p:cNvPr id="4" name="Picture 3" descr="Screen Shot 2014-10-24 at 13.2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1" y="1417638"/>
            <a:ext cx="7132614" cy="5254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6179" y="6495298"/>
            <a:ext cx="482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(Chan et al. Trends in Molecular Medicine,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35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microRNA profiles in cell lines </a:t>
            </a:r>
            <a:r>
              <a:rPr lang="en-US" dirty="0" err="1" smtClean="0"/>
              <a:t>vs</a:t>
            </a:r>
            <a:r>
              <a:rPr lang="en-US" dirty="0" smtClean="0"/>
              <a:t> tissues </a:t>
            </a:r>
            <a:endParaRPr lang="en-US" dirty="0"/>
          </a:p>
        </p:txBody>
      </p:sp>
      <p:pic>
        <p:nvPicPr>
          <p:cNvPr id="4" name="Picture 3" descr="Screen Shot 2014-10-24 at 13.2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72" y="913757"/>
            <a:ext cx="4446990" cy="3980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1693" y="987722"/>
            <a:ext cx="713678" cy="3883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86105" y="5728444"/>
            <a:ext cx="355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(Wen et al. Genome Research 2014)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94632"/>
            <a:ext cx="596131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PCA plot showing that microRNA profiles in most cell lines are more similar to each other than to normal tissues.</a:t>
            </a:r>
            <a:endParaRPr lang="en-US" sz="2400" dirty="0"/>
          </a:p>
        </p:txBody>
      </p:sp>
      <p:pic>
        <p:nvPicPr>
          <p:cNvPr id="8" name="Picture 7" descr="Screen Shot 2014-10-24 at 13.30.42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3" t="17607" r="4180" b="8893"/>
          <a:stretch/>
        </p:blipFill>
        <p:spPr>
          <a:xfrm flipH="1">
            <a:off x="108000" y="2376000"/>
            <a:ext cx="2401200" cy="12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microRNA regulation in cancer and development</a:t>
            </a:r>
            <a:endParaRPr lang="en-US" dirty="0"/>
          </a:p>
        </p:txBody>
      </p:sp>
      <p:pic>
        <p:nvPicPr>
          <p:cNvPr id="7" name="Picture 6" descr="Screen Shot 2014-10-24 at 14.20.3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44" y="4167029"/>
            <a:ext cx="5967356" cy="15926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35494" y="5754871"/>
            <a:ext cx="2308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 smtClean="0"/>
              <a:t>Lehrbach</a:t>
            </a:r>
            <a:r>
              <a:rPr lang="en-US" sz="1400" dirty="0" smtClean="0"/>
              <a:t> et al. NSMB, 2009)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67" y="1451131"/>
            <a:ext cx="3167232" cy="31672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26999" y="4295585"/>
            <a:ext cx="713678" cy="3883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356184" y="4511745"/>
            <a:ext cx="661201" cy="377865"/>
            <a:chOff x="2392921" y="4775803"/>
            <a:chExt cx="661201" cy="377865"/>
          </a:xfrm>
        </p:grpSpPr>
        <p:sp>
          <p:nvSpPr>
            <p:cNvPr id="10" name="Oval 9"/>
            <p:cNvSpPr/>
            <p:nvPr/>
          </p:nvSpPr>
          <p:spPr>
            <a:xfrm>
              <a:off x="2392921" y="4775803"/>
              <a:ext cx="540874" cy="37786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92921" y="4826237"/>
              <a:ext cx="66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Lin-28</a:t>
              </a:r>
              <a:endParaRPr lang="en-US" sz="12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35070" y="1341646"/>
            <a:ext cx="56089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microRNA let-7 is involved in regulating developmental timing, and is a </a:t>
            </a:r>
            <a:r>
              <a:rPr lang="en-US" sz="2000" u="sng" dirty="0" smtClean="0"/>
              <a:t>tumor suppressor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let-7 is </a:t>
            </a:r>
            <a:r>
              <a:rPr lang="en-US" sz="2000" u="sng" dirty="0" smtClean="0"/>
              <a:t>repressed</a:t>
            </a:r>
            <a:r>
              <a:rPr lang="en-US" sz="2000" dirty="0" smtClean="0"/>
              <a:t> by the protein lin-28.</a:t>
            </a:r>
          </a:p>
          <a:p>
            <a:endParaRPr lang="en-US" sz="2000" dirty="0"/>
          </a:p>
          <a:p>
            <a:r>
              <a:rPr lang="en-US" sz="2000" dirty="0" smtClean="0"/>
              <a:t>This repression is post-transcriptional, and is associated with </a:t>
            </a:r>
            <a:r>
              <a:rPr lang="en-US" sz="2000" u="sng" dirty="0" err="1" smtClean="0"/>
              <a:t>uridylation</a:t>
            </a:r>
            <a:r>
              <a:rPr lang="en-US" sz="2000" dirty="0" smtClean="0"/>
              <a:t> at the 3’ end of let-7.</a:t>
            </a:r>
          </a:p>
          <a:p>
            <a:endParaRPr lang="en-US" sz="2000" dirty="0"/>
          </a:p>
          <a:p>
            <a:r>
              <a:rPr lang="en-US" sz="2000" dirty="0" smtClean="0"/>
              <a:t>Using sequencing, such </a:t>
            </a:r>
            <a:r>
              <a:rPr lang="en-US" sz="2000" dirty="0" err="1" smtClean="0"/>
              <a:t>uridylation</a:t>
            </a:r>
            <a:r>
              <a:rPr lang="en-US" sz="2000" dirty="0" smtClean="0"/>
              <a:t> can be observed for many microRNAs.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57428" y="5395567"/>
            <a:ext cx="246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(It’s also possible to see microRNA editing.)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3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Discovering new small RNA loci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1611"/>
            <a:ext cx="8579224" cy="4032002"/>
          </a:xfrm>
        </p:spPr>
        <p:txBody>
          <a:bodyPr>
            <a:normAutofit/>
          </a:bodyPr>
          <a:lstStyle/>
          <a:p>
            <a:r>
              <a:rPr lang="en-US" dirty="0" smtClean="0"/>
              <a:t>microRNAs have very specific patterns, when it comes to</a:t>
            </a:r>
          </a:p>
          <a:p>
            <a:pPr lvl="1"/>
            <a:r>
              <a:rPr lang="en-US" dirty="0" smtClean="0"/>
              <a:t>Read size and mapping</a:t>
            </a:r>
          </a:p>
          <a:p>
            <a:pPr lvl="1"/>
            <a:r>
              <a:rPr lang="en-US" dirty="0" smtClean="0"/>
              <a:t>RNA structure</a:t>
            </a:r>
          </a:p>
          <a:p>
            <a:pPr lvl="1"/>
            <a:r>
              <a:rPr lang="en-US" dirty="0" smtClean="0"/>
              <a:t>Conservation</a:t>
            </a:r>
          </a:p>
          <a:p>
            <a:r>
              <a:rPr lang="en-US" dirty="0" smtClean="0"/>
              <a:t>This makes it possible to find microRNAs using small RNA sequencing data.</a:t>
            </a:r>
          </a:p>
        </p:txBody>
      </p:sp>
    </p:spTree>
    <p:extLst>
      <p:ext uri="{BB962C8B-B14F-4D97-AF65-F5344CB8AC3E}">
        <p14:creationId xmlns:p14="http://schemas.microsoft.com/office/powerpoint/2010/main" val="363228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5"/>
            <a:ext cx="8229600" cy="1143000"/>
          </a:xfrm>
        </p:spPr>
        <p:txBody>
          <a:bodyPr/>
          <a:lstStyle/>
          <a:p>
            <a:r>
              <a:rPr lang="en-US" dirty="0" err="1" smtClean="0"/>
              <a:t>mirDeep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48" y="991417"/>
            <a:ext cx="8795032" cy="51069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most used program for finding new microRNAs. Takes as input:</a:t>
            </a:r>
          </a:p>
          <a:p>
            <a:pPr lvl="1"/>
            <a:r>
              <a:rPr lang="en-US" dirty="0" smtClean="0"/>
              <a:t>A genome sequence</a:t>
            </a:r>
          </a:p>
          <a:p>
            <a:pPr lvl="1"/>
            <a:r>
              <a:rPr lang="en-US" dirty="0" smtClean="0"/>
              <a:t>Small RNA sequencing data</a:t>
            </a:r>
          </a:p>
          <a:p>
            <a:pPr lvl="1"/>
            <a:r>
              <a:rPr lang="en-US" dirty="0" smtClean="0"/>
              <a:t>A set of loci to exclude (optional)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basic idea is:</a:t>
            </a:r>
          </a:p>
          <a:p>
            <a:pPr lvl="1"/>
            <a:r>
              <a:rPr lang="en-US" dirty="0" smtClean="0"/>
              <a:t>Look at sequence data to find a (large) set of possible loci.</a:t>
            </a:r>
          </a:p>
          <a:p>
            <a:pPr lvl="1"/>
            <a:r>
              <a:rPr lang="en-US" dirty="0" smtClean="0"/>
              <a:t>Look at RNA folding and read mapping patterns to give a score to each candidate</a:t>
            </a:r>
          </a:p>
          <a:p>
            <a:pPr lvl="2"/>
            <a:r>
              <a:rPr lang="en-US" dirty="0" smtClean="0"/>
              <a:t>Nr reads from both arms</a:t>
            </a:r>
          </a:p>
          <a:p>
            <a:pPr lvl="2"/>
            <a:r>
              <a:rPr lang="en-US" dirty="0" smtClean="0"/>
              <a:t>Fixed read ends</a:t>
            </a:r>
          </a:p>
          <a:p>
            <a:pPr lvl="2"/>
            <a:r>
              <a:rPr lang="en-US" dirty="0" smtClean="0"/>
              <a:t>Free energy, base pairing in the hairpin structure, ..</a:t>
            </a:r>
          </a:p>
        </p:txBody>
      </p:sp>
    </p:spTree>
    <p:extLst>
      <p:ext uri="{BB962C8B-B14F-4D97-AF65-F5344CB8AC3E}">
        <p14:creationId xmlns:p14="http://schemas.microsoft.com/office/powerpoint/2010/main" val="221230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4859"/>
            <a:ext cx="9144000" cy="833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4-10-24 at 16.22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64957"/>
            <a:ext cx="6992471" cy="67947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2554111" cy="6350243"/>
          </a:xfrm>
        </p:spPr>
        <p:txBody>
          <a:bodyPr>
            <a:noAutofit/>
          </a:bodyPr>
          <a:lstStyle/>
          <a:p>
            <a:r>
              <a:rPr lang="en-US" sz="2300" dirty="0" smtClean="0"/>
              <a:t>Output is a list of microRNA candidates, with scores, and a plot for each candidate:</a:t>
            </a:r>
          </a:p>
          <a:p>
            <a:endParaRPr lang="en-US" sz="2300" dirty="0" smtClean="0"/>
          </a:p>
          <a:p>
            <a:r>
              <a:rPr lang="en-US" sz="2300" dirty="0" smtClean="0"/>
              <a:t>mirDeep2 is installed on UPPMAX. </a:t>
            </a:r>
          </a:p>
          <a:p>
            <a:endParaRPr lang="en-US" sz="2300" dirty="0" smtClean="0"/>
          </a:p>
          <a:p>
            <a:r>
              <a:rPr lang="en-US" sz="2300" dirty="0" smtClean="0"/>
              <a:t>There are also other programs, e.g. </a:t>
            </a:r>
            <a:r>
              <a:rPr lang="en-US" sz="2300" dirty="0" err="1" smtClean="0"/>
              <a:t>shortStack</a:t>
            </a:r>
            <a:r>
              <a:rPr lang="en-US" sz="2300" dirty="0" smtClean="0"/>
              <a:t> (Axtell, RNA, 2013) which also finds other small RNAs.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6551958"/>
            <a:ext cx="4376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Friedlä̈nder</a:t>
            </a:r>
            <a:r>
              <a:rPr lang="en-US" sz="1600" dirty="0" smtClean="0"/>
              <a:t> et. al. Nucleic Acids </a:t>
            </a:r>
            <a:r>
              <a:rPr lang="en-US" sz="1600" dirty="0" err="1" smtClean="0"/>
              <a:t>Reseach</a:t>
            </a:r>
            <a:r>
              <a:rPr lang="en-US" sz="1600" dirty="0" smtClean="0"/>
              <a:t>, 2011)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854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strange small RNAs that show up in sequencing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22" y="4007556"/>
            <a:ext cx="8229600" cy="2850444"/>
          </a:xfrm>
        </p:spPr>
        <p:txBody>
          <a:bodyPr/>
          <a:lstStyle/>
          <a:p>
            <a:r>
              <a:rPr lang="en-US" dirty="0" smtClean="0"/>
              <a:t>Some of these are functional</a:t>
            </a:r>
          </a:p>
          <a:p>
            <a:r>
              <a:rPr lang="en-US" dirty="0" smtClean="0"/>
              <a:t>Some are by products of RNA processing, and can be informative (e.g. microRNA loop sequences).</a:t>
            </a:r>
          </a:p>
          <a:p>
            <a:r>
              <a:rPr lang="en-US" dirty="0" smtClean="0"/>
              <a:t>Some are probably just “noise”.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2111" y="2111275"/>
            <a:ext cx="16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piRNAs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3066" y="1622778"/>
            <a:ext cx="160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mirtrons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53667" y="3213049"/>
            <a:ext cx="2142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c</a:t>
            </a:r>
            <a:r>
              <a:rPr lang="en-US" sz="2800" dirty="0" err="1" smtClean="0">
                <a:solidFill>
                  <a:srgbClr val="FF0000"/>
                </a:solidFill>
              </a:rPr>
              <a:t>is-natRNAs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1" y="2017889"/>
            <a:ext cx="251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tRNA</a:t>
            </a:r>
            <a:r>
              <a:rPr lang="en-US" sz="2800" dirty="0" smtClean="0">
                <a:solidFill>
                  <a:srgbClr val="FF0000"/>
                </a:solidFill>
              </a:rPr>
              <a:t> fragments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0634" y="3229378"/>
            <a:ext cx="251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TSS-microRNAs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4667" y="2541109"/>
            <a:ext cx="1811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h</a:t>
            </a:r>
            <a:r>
              <a:rPr lang="en-US" sz="2800" dirty="0" err="1" smtClean="0">
                <a:solidFill>
                  <a:srgbClr val="FF0000"/>
                </a:solidFill>
              </a:rPr>
              <a:t>p</a:t>
            </a:r>
            <a:r>
              <a:rPr lang="en-US" sz="2800" dirty="0" smtClean="0">
                <a:solidFill>
                  <a:srgbClr val="FF0000"/>
                </a:solidFill>
              </a:rPr>
              <a:t>-RNAs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67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34" y="1723123"/>
            <a:ext cx="8229600" cy="2433399"/>
          </a:xfrm>
        </p:spPr>
        <p:txBody>
          <a:bodyPr>
            <a:noAutofit/>
          </a:bodyPr>
          <a:lstStyle/>
          <a:p>
            <a:r>
              <a:rPr lang="en-US" sz="11500" dirty="0" smtClean="0">
                <a:latin typeface="Rosewood Std Regular"/>
                <a:cs typeface="Rosewood Std Regular"/>
              </a:rPr>
              <a:t>The end</a:t>
            </a:r>
            <a:endParaRPr lang="en-US" sz="11500" dirty="0">
              <a:latin typeface="Rosewood Std Regular"/>
              <a:cs typeface="Rosewood St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251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82" y="274638"/>
            <a:ext cx="888127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1991: RNA can repress gene expression</a:t>
            </a:r>
            <a:endParaRPr lang="en-US" dirty="0"/>
          </a:p>
        </p:txBody>
      </p:sp>
      <p:pic>
        <p:nvPicPr>
          <p:cNvPr id="4" name="Picture 3" descr="Screen Shot 2014-10-23 at 16.5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28" y="1655643"/>
            <a:ext cx="2793953" cy="2834445"/>
          </a:xfrm>
          <a:prstGeom prst="rect">
            <a:avLst/>
          </a:prstGeom>
        </p:spPr>
      </p:pic>
      <p:pic>
        <p:nvPicPr>
          <p:cNvPr id="5" name="Picture 4" descr="Screen Shot 2014-10-23 at 16.51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30" y="1655643"/>
            <a:ext cx="2793953" cy="28040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2" y="5585821"/>
            <a:ext cx="329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(Napoli et al. Plant Cell, 1991.)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91625" y="4520851"/>
            <a:ext cx="54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36391" y="4531361"/>
            <a:ext cx="381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Overexpression of pigment gene CHS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52914" y="5124156"/>
            <a:ext cx="5245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The </a:t>
            </a:r>
            <a:r>
              <a:rPr lang="en-US" dirty="0"/>
              <a:t>mechanism responsible for the reversible co-suppression of homologous genes </a:t>
            </a:r>
            <a:r>
              <a:rPr lang="en-US" i="1" dirty="0"/>
              <a:t>in trans </a:t>
            </a:r>
            <a:r>
              <a:rPr lang="en-US" dirty="0"/>
              <a:t>is unclear </a:t>
            </a:r>
            <a:r>
              <a:rPr lang="en-US" dirty="0" smtClean="0"/>
              <a:t>..”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104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580" y="209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1993: The first microRNA is discovered in the worm genome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181" y="3177538"/>
            <a:ext cx="446819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mutation in the lin-4 locus disrupts worm development.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lin-4 locus encodes a non-coding RNA that forms a hairpin structure and produces two small transcripts, 61 and 22 nt.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Part of this RNA is complementary to the 3’UTR of a developmental gene, lin-14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7258" y="1479974"/>
            <a:ext cx="4140508" cy="1392002"/>
            <a:chOff x="294431" y="1158622"/>
            <a:chExt cx="4394121" cy="1559301"/>
          </a:xfrm>
        </p:grpSpPr>
        <p:pic>
          <p:nvPicPr>
            <p:cNvPr id="11" name="Picture 10" descr="Screen shot 2013-03-19 at 12.17.27 PM.png"/>
            <p:cNvPicPr>
              <a:picLocks noChangeAspect="1"/>
            </p:cNvPicPr>
            <p:nvPr/>
          </p:nvPicPr>
          <p:blipFill>
            <a:blip r:embed="rId2"/>
            <a:srcRect l="3371" t="4547" r="2697" b="21221"/>
            <a:stretch>
              <a:fillRect/>
            </a:stretch>
          </p:blipFill>
          <p:spPr>
            <a:xfrm>
              <a:off x="294431" y="1158622"/>
              <a:ext cx="4376840" cy="153839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260308" y="2193680"/>
              <a:ext cx="1428244" cy="524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Screen shot 2013-03-19 at 12.19.27 PM.png"/>
          <p:cNvPicPr>
            <a:picLocks noChangeAspect="1"/>
          </p:cNvPicPr>
          <p:nvPr/>
        </p:nvPicPr>
        <p:blipFill>
          <a:blip r:embed="rId3"/>
          <a:srcRect t="5932" r="7474" b="71184"/>
          <a:stretch>
            <a:fillRect/>
          </a:stretch>
        </p:blipFill>
        <p:spPr>
          <a:xfrm>
            <a:off x="4489388" y="2548471"/>
            <a:ext cx="4541594" cy="1258134"/>
          </a:xfrm>
          <a:prstGeom prst="rect">
            <a:avLst/>
          </a:prstGeom>
        </p:spPr>
      </p:pic>
      <p:pic>
        <p:nvPicPr>
          <p:cNvPr id="14" name="Picture 13" descr="Screen shot 2013-03-19 at 12.19.27 PM.png"/>
          <p:cNvPicPr>
            <a:picLocks noChangeAspect="1"/>
          </p:cNvPicPr>
          <p:nvPr/>
        </p:nvPicPr>
        <p:blipFill>
          <a:blip r:embed="rId3"/>
          <a:srcRect t="70443" r="7474" b="8898"/>
          <a:stretch>
            <a:fillRect/>
          </a:stretch>
        </p:blipFill>
        <p:spPr>
          <a:xfrm>
            <a:off x="4489388" y="4567734"/>
            <a:ext cx="4603397" cy="11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1998: double stranded RNA can efficiently repress gene expression</a:t>
            </a:r>
            <a:endParaRPr lang="en-US" dirty="0"/>
          </a:p>
        </p:txBody>
      </p:sp>
      <p:pic>
        <p:nvPicPr>
          <p:cNvPr id="4" name="Picture 3" descr="Screen Shot 2014-10-23 at 17.12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9534"/>
          <a:stretch/>
        </p:blipFill>
        <p:spPr>
          <a:xfrm>
            <a:off x="549931" y="1720582"/>
            <a:ext cx="3932191" cy="1774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2951" y="1720582"/>
            <a:ext cx="3328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“To </a:t>
            </a:r>
            <a:r>
              <a:rPr lang="en-US" dirty="0"/>
              <a:t>our surprise, we found that double-stranded RNA was substantially more effective at producing interference than was either strand individually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138" y="5318623"/>
            <a:ext cx="4619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RNAi</a:t>
            </a:r>
            <a:r>
              <a:rPr lang="en-US" sz="3200" dirty="0" smtClean="0"/>
              <a:t> = RNA interference</a:t>
            </a:r>
            <a:endParaRPr lang="en-US" sz="3200" dirty="0"/>
          </a:p>
        </p:txBody>
      </p:sp>
      <p:pic>
        <p:nvPicPr>
          <p:cNvPr id="7" name="Picture 6" descr="Screen Shot 2014-10-23 at 17.1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52" y="3730369"/>
            <a:ext cx="6998340" cy="14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0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50" y="159179"/>
            <a:ext cx="656413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2000: a second, conserved, microRNA is found</a:t>
            </a:r>
            <a:endParaRPr lang="en-US" dirty="0"/>
          </a:p>
        </p:txBody>
      </p:sp>
      <p:pic>
        <p:nvPicPr>
          <p:cNvPr id="4" name="Picture 3" descr="Screen shot 2013-03-19 at 12.28.1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1" y="1374220"/>
            <a:ext cx="3566826" cy="1743781"/>
          </a:xfrm>
          <a:prstGeom prst="rect">
            <a:avLst/>
          </a:prstGeom>
        </p:spPr>
      </p:pic>
      <p:pic>
        <p:nvPicPr>
          <p:cNvPr id="5" name="Picture 4" descr="Screen shot 2013-03-19 at 12.30.32 PM.png"/>
          <p:cNvPicPr>
            <a:picLocks noChangeAspect="1"/>
          </p:cNvPicPr>
          <p:nvPr/>
        </p:nvPicPr>
        <p:blipFill>
          <a:blip r:embed="rId3"/>
          <a:srcRect l="5528" t="5990" r="4146" b="3594"/>
          <a:stretch>
            <a:fillRect/>
          </a:stretch>
        </p:blipFill>
        <p:spPr>
          <a:xfrm>
            <a:off x="457200" y="3099544"/>
            <a:ext cx="2473185" cy="2855741"/>
          </a:xfrm>
          <a:prstGeom prst="rect">
            <a:avLst/>
          </a:prstGeom>
        </p:spPr>
      </p:pic>
      <p:pic>
        <p:nvPicPr>
          <p:cNvPr id="6" name="Picture 5" descr="Screen shot 2013-03-19 at 12.33.07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50" y="1589942"/>
            <a:ext cx="4215818" cy="42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0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50" y="159179"/>
            <a:ext cx="656413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2001: many microRNAs are found in various animals</a:t>
            </a:r>
            <a:endParaRPr lang="en-US" dirty="0"/>
          </a:p>
        </p:txBody>
      </p:sp>
      <p:pic>
        <p:nvPicPr>
          <p:cNvPr id="3" name="Picture 2" descr="Screen Shot 2014-10-23 at 17.25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9126"/>
            <a:ext cx="5089713" cy="1204191"/>
          </a:xfrm>
          <a:prstGeom prst="rect">
            <a:avLst/>
          </a:prstGeom>
        </p:spPr>
      </p:pic>
      <p:pic>
        <p:nvPicPr>
          <p:cNvPr id="7" name="Picture 6" descr="Screen Shot 2014-10-23 at 17.28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419" y="2747784"/>
            <a:ext cx="4012932" cy="1335264"/>
          </a:xfrm>
          <a:prstGeom prst="rect">
            <a:avLst/>
          </a:prstGeom>
        </p:spPr>
      </p:pic>
      <p:pic>
        <p:nvPicPr>
          <p:cNvPr id="8" name="Picture 7" descr="Screen Shot 2014-10-23 at 17.29.4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749" y="4376945"/>
            <a:ext cx="4151222" cy="15153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3867" y="4240578"/>
            <a:ext cx="377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RNA structure prediction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Comparative genomics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(low throughput)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3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520374" cy="144848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microRNA biogenesis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24859"/>
            <a:ext cx="9144000" cy="833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5719" y="0"/>
            <a:ext cx="6297591" cy="65204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776279"/>
            <a:ext cx="36491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Many enzymes etc. are involved: </a:t>
            </a:r>
            <a:r>
              <a:rPr lang="en-US" sz="2000" dirty="0" err="1" smtClean="0"/>
              <a:t>Drosha</a:t>
            </a:r>
            <a:r>
              <a:rPr lang="en-US" sz="2000" dirty="0" smtClean="0"/>
              <a:t>, Exp5, Dicer, ....</a:t>
            </a:r>
          </a:p>
          <a:p>
            <a:pPr>
              <a:buFont typeface="Arial"/>
              <a:buChar char="•"/>
            </a:pP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 The end result is a ~22nt RNA loaded into an </a:t>
            </a:r>
            <a:r>
              <a:rPr lang="en-US" sz="2000" dirty="0" err="1" smtClean="0"/>
              <a:t>Argonaute</a:t>
            </a:r>
            <a:r>
              <a:rPr lang="en-US" sz="2000" dirty="0" smtClean="0"/>
              <a:t> complex.</a:t>
            </a:r>
          </a:p>
          <a:p>
            <a:pPr>
              <a:buFont typeface="Arial"/>
              <a:buChar char="•"/>
            </a:pP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 The </a:t>
            </a:r>
            <a:r>
              <a:rPr lang="en-US" sz="2000" dirty="0" err="1" smtClean="0"/>
              <a:t>microRNA</a:t>
            </a:r>
            <a:r>
              <a:rPr lang="en-US" sz="2000" dirty="0" smtClean="0"/>
              <a:t> directs </a:t>
            </a:r>
            <a:r>
              <a:rPr lang="en-US" sz="2000" dirty="0" err="1" smtClean="0"/>
              <a:t>Argonaute</a:t>
            </a:r>
            <a:r>
              <a:rPr lang="en-US" sz="2000" dirty="0" smtClean="0"/>
              <a:t> to target genes, through base pairing with the 3’UTR (pos 2-8). This causes repression.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835042" y="6581554"/>
            <a:ext cx="2308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(Winter et. Nature Cell </a:t>
            </a:r>
            <a:r>
              <a:rPr lang="en-US" sz="1200" dirty="0" err="1" smtClean="0"/>
              <a:t>Biol</a:t>
            </a:r>
            <a:r>
              <a:rPr lang="en-US" sz="1200" dirty="0" smtClean="0"/>
              <a:t>, 2009)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476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cilife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scilifelab.potx</Template>
  <TotalTime>12902</TotalTime>
  <Words>1936</Words>
  <Application>Microsoft Macintosh PowerPoint</Application>
  <PresentationFormat>On-screen Show (4:3)</PresentationFormat>
  <Paragraphs>261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scilifelab</vt:lpstr>
      <vt:lpstr>Small RNAs and how to analyze them using sequencing</vt:lpstr>
      <vt:lpstr>Small RNAs</vt:lpstr>
      <vt:lpstr>1. Background on regulatory small RNAs</vt:lpstr>
      <vt:lpstr>1991: RNA can repress gene expression</vt:lpstr>
      <vt:lpstr>1993: The first microRNA is discovered in the worm genome</vt:lpstr>
      <vt:lpstr>1998: double stranded RNA can efficiently repress gene expression</vt:lpstr>
      <vt:lpstr>2000: a second, conserved, microRNA is found</vt:lpstr>
      <vt:lpstr>2001: many microRNAs are found in various animals</vt:lpstr>
      <vt:lpstr>microRNA biogenesis</vt:lpstr>
      <vt:lpstr>Target repression by microRNAs</vt:lpstr>
      <vt:lpstr>How do microRNAs find their targets?</vt:lpstr>
      <vt:lpstr>MicroRNA target prediction</vt:lpstr>
      <vt:lpstr>MicroRNAs in animal genomes</vt:lpstr>
      <vt:lpstr>microRNAs regulate many biological processes and are involved in disease</vt:lpstr>
      <vt:lpstr>2. Small RNA sequencing</vt:lpstr>
      <vt:lpstr>Sequencing</vt:lpstr>
      <vt:lpstr>Pre-processing of small RNA data I</vt:lpstr>
      <vt:lpstr>Pre-processing of small RNA data II</vt:lpstr>
      <vt:lpstr>Pre-processing of small RNA data III</vt:lpstr>
      <vt:lpstr>Example of reads mapping to a microRNA locus</vt:lpstr>
      <vt:lpstr>Quantifying small RNA expression I</vt:lpstr>
      <vt:lpstr>Quantifying small RNA expression II</vt:lpstr>
      <vt:lpstr>Error sources</vt:lpstr>
      <vt:lpstr>Normalizing small RNA expression levels I</vt:lpstr>
      <vt:lpstr>Normalizing small RNA expression levels II</vt:lpstr>
      <vt:lpstr>Normalizing small RNA expression levels III</vt:lpstr>
      <vt:lpstr>Differential expression</vt:lpstr>
      <vt:lpstr>3. What can we learn from microRNA expression analysis?</vt:lpstr>
      <vt:lpstr>MicroRNA expression profiles classify human cancers</vt:lpstr>
      <vt:lpstr>microRNA profiles can be used to distinguish cancer subtypes</vt:lpstr>
      <vt:lpstr>microRNA profiles in cell lines vs tissues </vt:lpstr>
      <vt:lpstr>microRNA regulation in cancer and development</vt:lpstr>
      <vt:lpstr>Discovering new small RNA loci</vt:lpstr>
      <vt:lpstr>mirDeep(2)</vt:lpstr>
      <vt:lpstr>PowerPoint Presentation</vt:lpstr>
      <vt:lpstr>Other strange small RNAs that show up in sequencing data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Lundgren</dc:creator>
  <cp:lastModifiedBy>Jakub Orzechowski Westholm</cp:lastModifiedBy>
  <cp:revision>400</cp:revision>
  <dcterms:created xsi:type="dcterms:W3CDTF">2013-02-22T13:05:14Z</dcterms:created>
  <dcterms:modified xsi:type="dcterms:W3CDTF">2017-03-13T12:41:23Z</dcterms:modified>
</cp:coreProperties>
</file>